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-18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911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05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771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44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5C5F9-499C-4287-BAED-7161ED767F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316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Online Image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ED3B2-6A9F-4081-8CEF-2625860026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7494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EA938-48FD-4874-8B8E-F493FB9370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6691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09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047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89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488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14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67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68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096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FED68-8C61-4C12-95CA-1DABD6D5B36F}" type="datetimeFigureOut">
              <a:rPr lang="en-US" smtClean="0"/>
              <a:t>3/18/2015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B8ECF-2A76-45D6-A681-DDE713509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40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Dad\My%20Documents\AP%20Physics%20B\Waves\Waves\tsunami-sphere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blemsphysics.com/mechanics/motion/animation/wave_propagation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Dad\My%20Documents\AP%20Physics%20B\Waves\wavetr%5b1%5d.avi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3.xml"/><Relationship Id="rId4" Type="http://schemas.openxmlformats.org/officeDocument/2006/relationships/hyperlink" Target="file:///C:\Documents%20and%20Settings\Dad\My%20Documents\AP%20Physics%20B\Waves\wavelong%5b1%5d.av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28600"/>
            <a:ext cx="7772400" cy="1143000"/>
          </a:xfrm>
        </p:spPr>
        <p:txBody>
          <a:bodyPr anchor="ctr"/>
          <a:lstStyle/>
          <a:p>
            <a:pPr eaLnBrk="1" hangingPunct="1"/>
            <a:r>
              <a:rPr lang="en-US" altLang="en-US" sz="4800" b="1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Waves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419600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they and how do they work?</a:t>
            </a:r>
          </a:p>
        </p:txBody>
      </p:sp>
      <p:pic>
        <p:nvPicPr>
          <p:cNvPr id="3076" name="Picture 6" descr="Pendulu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55750"/>
            <a:ext cx="31242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3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b="1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Keep in mind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Even though particles in the medium of a mechanical wave move in response to the wave, </a:t>
            </a:r>
            <a:r>
              <a:rPr lang="en-US" altLang="en-US" sz="3600" b="1" u="sng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 do not move along with the wave!</a:t>
            </a:r>
          </a:p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wave only transfers energy</a:t>
            </a:r>
          </a:p>
        </p:txBody>
      </p:sp>
    </p:spTree>
    <p:extLst>
      <p:ext uri="{BB962C8B-B14F-4D97-AF65-F5344CB8AC3E}">
        <p14:creationId xmlns:p14="http://schemas.microsoft.com/office/powerpoint/2010/main" val="283352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Waves are a very </a:t>
            </a:r>
            <a:r>
              <a:rPr lang="en-US" altLang="en-US" sz="4000" b="1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effective means of transferring </a:t>
            </a:r>
            <a:r>
              <a:rPr lang="en-US" altLang="en-US" sz="4000" b="1" i="1" u="sng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ENERGY!</a:t>
            </a:r>
          </a:p>
        </p:txBody>
      </p:sp>
      <p:pic>
        <p:nvPicPr>
          <p:cNvPr id="45060" name="tsunami-sphere.wmv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828800"/>
            <a:ext cx="4724400" cy="4724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6858000" y="3429000"/>
            <a:ext cx="35814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Define: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Transmission</a:t>
            </a:r>
            <a:endParaRPr lang="en-US" altLang="en-US" sz="32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Absorption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Reflection</a:t>
            </a:r>
          </a:p>
        </p:txBody>
      </p:sp>
    </p:spTree>
    <p:extLst>
      <p:ext uri="{BB962C8B-B14F-4D97-AF65-F5344CB8AC3E}">
        <p14:creationId xmlns:p14="http://schemas.microsoft.com/office/powerpoint/2010/main" val="83902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50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5060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130426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US" altLang="en-US" sz="4400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Vocabulary terms common to all waves.</a:t>
            </a:r>
          </a:p>
        </p:txBody>
      </p:sp>
    </p:spTree>
    <p:extLst>
      <p:ext uri="{BB962C8B-B14F-4D97-AF65-F5344CB8AC3E}">
        <p14:creationId xmlns:p14="http://schemas.microsoft.com/office/powerpoint/2010/main" val="249662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b="1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Pulse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single disturbance that travels through a medium</a:t>
            </a:r>
            <a:endParaRPr lang="en-US" altLang="en-US" sz="36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364" name="Picture 5" descr="impul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505200"/>
            <a:ext cx="655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9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i="1" dirty="0">
                <a:solidFill>
                  <a:srgbClr val="00FFCC"/>
                </a:solidFill>
                <a:latin typeface="Arial Rounded MT Bold" panose="020F0704030504030204" pitchFamily="34" charset="0"/>
              </a:rPr>
              <a:t>Periodic Wave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>
                <a:solidFill>
                  <a:srgbClr val="00FFCC"/>
                </a:solidFill>
              </a:rPr>
              <a:t>A series of pulses moving in a regular repeating manner. </a:t>
            </a:r>
          </a:p>
        </p:txBody>
      </p:sp>
      <p:pic>
        <p:nvPicPr>
          <p:cNvPr id="16388" name="Picture 4" descr="waveleng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81401"/>
            <a:ext cx="91440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07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130426"/>
            <a:ext cx="7772400" cy="1470025"/>
          </a:xfrm>
        </p:spPr>
        <p:txBody>
          <a:bodyPr anchor="ctr"/>
          <a:lstStyle/>
          <a:p>
            <a:pPr eaLnBrk="1" hangingPunct="1"/>
            <a:r>
              <a:rPr lang="en-US" altLang="en-US" sz="4400" i="1" dirty="0">
                <a:solidFill>
                  <a:srgbClr val="00FFCC"/>
                </a:solidFill>
                <a:latin typeface="Arial Rounded MT Bold" panose="020F0704030504030204" pitchFamily="34" charset="0"/>
              </a:rPr>
              <a:t>Things That All Waves Have in Common</a:t>
            </a:r>
          </a:p>
        </p:txBody>
      </p:sp>
    </p:spTree>
    <p:extLst>
      <p:ext uri="{BB962C8B-B14F-4D97-AF65-F5344CB8AC3E}">
        <p14:creationId xmlns:p14="http://schemas.microsoft.com/office/powerpoint/2010/main" val="360501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b="1" i="1" dirty="0">
                <a:solidFill>
                  <a:srgbClr val="00FFCC"/>
                </a:solidFill>
                <a:latin typeface="Arial Rounded MT Bold" panose="020F0704030504030204" pitchFamily="34" charset="0"/>
              </a:rPr>
              <a:t>Crest and Trough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3600" dirty="0">
                <a:solidFill>
                  <a:srgbClr val="00FFCC"/>
                </a:solidFill>
              </a:rPr>
              <a:t>The crest is the high point</a:t>
            </a:r>
          </a:p>
          <a:p>
            <a:pPr eaLnBrk="1" hangingPunct="1"/>
            <a:r>
              <a:rPr lang="en-US" altLang="en-US" sz="3600" dirty="0">
                <a:solidFill>
                  <a:srgbClr val="00FFCC"/>
                </a:solidFill>
              </a:rPr>
              <a:t>The trough is the low point</a:t>
            </a:r>
          </a:p>
        </p:txBody>
      </p:sp>
      <p:pic>
        <p:nvPicPr>
          <p:cNvPr id="18436" name="Picture 4" descr="waveleng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81401"/>
            <a:ext cx="91440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429000" y="3581400"/>
            <a:ext cx="1905000" cy="381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7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latin typeface="Arial Rounded MT Bold" panose="020F0704030504030204" pitchFamily="34" charset="0"/>
              </a:rPr>
              <a:t>Amplitude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04185" y="1447800"/>
            <a:ext cx="6880195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3600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amplitude of a wave is the distance from a crest to where the wave is at equilibrium. </a:t>
            </a:r>
            <a:endParaRPr lang="en-US" altLang="en-US" sz="3600" dirty="0" smtClean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</a:pPr>
            <a:r>
              <a:rPr lang="en-US" altLang="en-US" sz="3600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altLang="en-US" sz="3600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mplitude </a:t>
            </a:r>
            <a:r>
              <a:rPr lang="en-US" altLang="en-US" sz="3600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used to measure the energy transferred by the wave. The bigger the distance, the greater the energy transferred</a:t>
            </a:r>
          </a:p>
          <a:p>
            <a:pPr eaLnBrk="1" hangingPunct="1">
              <a:buFontTx/>
              <a:buNone/>
            </a:pPr>
            <a:endParaRPr lang="en-US" altLang="en-US" dirty="0">
              <a:solidFill>
                <a:srgbClr val="00FFCC"/>
              </a:solidFill>
            </a:endParaRPr>
          </a:p>
        </p:txBody>
      </p:sp>
      <p:pic>
        <p:nvPicPr>
          <p:cNvPr id="19460" name="Picture 13" descr="Amplitude: The maximum value of the wave function. The higher the amplitude, the louder the sound.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58848" y="755342"/>
            <a:ext cx="4495800" cy="3270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90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z="4800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Period (T) (in seconds)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066800"/>
            <a:ext cx="7772400" cy="4114800"/>
          </a:xfrm>
        </p:spPr>
        <p:txBody>
          <a:bodyPr/>
          <a:lstStyle/>
          <a:p>
            <a:pPr eaLnBrk="1" hangingPunct="1"/>
            <a:r>
              <a:rPr lang="en-US" altLang="en-US" sz="3600">
                <a:solidFill>
                  <a:srgbClr val="00FFCC"/>
                </a:solidFill>
              </a:rPr>
              <a:t>How long it takes one cycle of a wave to repeat itself.</a:t>
            </a:r>
          </a:p>
        </p:txBody>
      </p:sp>
      <p:pic>
        <p:nvPicPr>
          <p:cNvPr id="20484" name="Picture 4" descr="Peri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70113"/>
            <a:ext cx="8077200" cy="46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70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228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800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Frequency (f) (in Hertz Hz)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271" y="1295400"/>
            <a:ext cx="10679837" cy="4114800"/>
          </a:xfrm>
        </p:spPr>
        <p:txBody>
          <a:bodyPr/>
          <a:lstStyle/>
          <a:p>
            <a:pPr eaLnBrk="1" hangingPunct="1"/>
            <a:r>
              <a:rPr lang="en-US" altLang="en-US" sz="3600" dirty="0">
                <a:solidFill>
                  <a:srgbClr val="00FFCC"/>
                </a:solidFill>
                <a:latin typeface="Arial Rounded MT Bold" panose="020F0704030504030204" pitchFamily="34" charset="0"/>
              </a:rPr>
              <a:t>The amount of wave cycles per second</a:t>
            </a:r>
          </a:p>
          <a:p>
            <a:pPr eaLnBrk="1" hangingPunct="1"/>
            <a:r>
              <a:rPr lang="en-US" altLang="en-US" sz="3600" dirty="0">
                <a:solidFill>
                  <a:srgbClr val="00FFCC"/>
                </a:solidFill>
                <a:latin typeface="Arial Rounded MT Bold" panose="020F0704030504030204" pitchFamily="34" charset="0"/>
              </a:rPr>
              <a:t>f = 1/T therefore T = 1/f</a:t>
            </a:r>
          </a:p>
          <a:p>
            <a:pPr eaLnBrk="1" hangingPunct="1"/>
            <a:r>
              <a:rPr lang="en-US" altLang="en-US" sz="3600" dirty="0">
                <a:solidFill>
                  <a:srgbClr val="00FFCC"/>
                </a:solidFill>
                <a:latin typeface="Arial Rounded MT Bold" panose="020F0704030504030204" pitchFamily="34" charset="0"/>
              </a:rPr>
              <a:t>Find the frequency of a wave with a period of 0.5 seconds.</a:t>
            </a:r>
          </a:p>
        </p:txBody>
      </p:sp>
      <p:pic>
        <p:nvPicPr>
          <p:cNvPr id="21508" name="Picture 5" descr="Peri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564" y="3592498"/>
            <a:ext cx="6337916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07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133600" y="990600"/>
            <a:ext cx="7772400" cy="1143000"/>
          </a:xfrm>
        </p:spPr>
        <p:txBody>
          <a:bodyPr anchor="ctr">
            <a:normAutofit fontScale="90000"/>
          </a:bodyPr>
          <a:lstStyle/>
          <a:p>
            <a:pPr eaLnBrk="1" hangingPunct="1"/>
            <a:r>
              <a:rPr lang="en-US" altLang="en-US" sz="4800" b="1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Waves carry energy! </a:t>
            </a:r>
            <a:br>
              <a:rPr lang="en-US" altLang="en-US" sz="4800" b="1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</a:br>
            <a:r>
              <a:rPr lang="en-US" altLang="en-US" sz="4800" b="1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There are 3 basic types.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2667000"/>
            <a:ext cx="6400800" cy="248412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Mechanical</a:t>
            </a: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Waves(sound)</a:t>
            </a:r>
          </a:p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Electromagnetic Waves(light)</a:t>
            </a:r>
          </a:p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Matter Waves(atomic particles)</a:t>
            </a:r>
          </a:p>
        </p:txBody>
      </p:sp>
    </p:spTree>
    <p:extLst>
      <p:ext uri="{BB962C8B-B14F-4D97-AF65-F5344CB8AC3E}">
        <p14:creationId xmlns:p14="http://schemas.microsoft.com/office/powerpoint/2010/main" val="246883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7315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800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Wavelength (</a:t>
            </a:r>
            <a:r>
              <a:rPr lang="en-US" altLang="en-US" sz="4800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Times New Roman" panose="02020603050405020304" pitchFamily="18" charset="0"/>
              </a:rPr>
              <a:t>λ) (in meters)</a:t>
            </a:r>
            <a:endParaRPr lang="en-US" altLang="en-US" sz="4800" i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524000"/>
            <a:ext cx="7696200" cy="3733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b="1" dirty="0" smtClean="0">
                <a:solidFill>
                  <a:srgbClr val="00FFCC"/>
                </a:solidFill>
                <a:latin typeface="Calibri" panose="020F0502020204030204" pitchFamily="34" charset="0"/>
              </a:rPr>
              <a:t>Distance between repeating parts of a wave</a:t>
            </a:r>
          </a:p>
          <a:p>
            <a:pPr eaLnBrk="1" hangingPunct="1"/>
            <a:r>
              <a:rPr lang="en-US" altLang="en-US" sz="3200" b="1" dirty="0" smtClean="0">
                <a:solidFill>
                  <a:srgbClr val="00FFCC"/>
                </a:solidFill>
                <a:latin typeface="Calibri" panose="020F0502020204030204" pitchFamily="34" charset="0"/>
              </a:rPr>
              <a:t>Crest to crest </a:t>
            </a:r>
          </a:p>
          <a:p>
            <a:pPr eaLnBrk="1" hangingPunct="1"/>
            <a:r>
              <a:rPr lang="en-US" altLang="en-US" sz="3200" b="1" dirty="0" smtClean="0">
                <a:solidFill>
                  <a:srgbClr val="00FFCC"/>
                </a:solidFill>
                <a:latin typeface="Calibri" panose="020F0502020204030204" pitchFamily="34" charset="0"/>
              </a:rPr>
              <a:t>Trough to trough</a:t>
            </a:r>
          </a:p>
        </p:txBody>
      </p:sp>
      <p:pic>
        <p:nvPicPr>
          <p:cNvPr id="22532" name="Picture 7" descr="Example of waveleng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919539"/>
            <a:ext cx="8458200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47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890204" y="48827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Phase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143" y="1371600"/>
            <a:ext cx="6853561" cy="3351320"/>
          </a:xfrm>
        </p:spPr>
        <p:txBody>
          <a:bodyPr/>
          <a:lstStyle/>
          <a:p>
            <a:pPr eaLnBrk="1" hangingPunct="1"/>
            <a:r>
              <a:rPr lang="en-US" altLang="en-US" sz="3600" dirty="0">
                <a:solidFill>
                  <a:srgbClr val="00FFCC"/>
                </a:solidFill>
              </a:rPr>
              <a:t>Points on successive wave cycles of a periodic wave that are displaced by the same amount and in the same direction (away or towards) equilibrium, are said to be in phase.</a:t>
            </a:r>
          </a:p>
        </p:txBody>
      </p:sp>
      <p:pic>
        <p:nvPicPr>
          <p:cNvPr id="23556" name="Picture 4" descr="Constructive Interfere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920" y="800100"/>
            <a:ext cx="4724400" cy="363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933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latin typeface="Arial Rounded MT Bold" panose="020F0704030504030204" pitchFamily="34" charset="0"/>
              </a:rPr>
              <a:t>Polarization of a Wave</a:t>
            </a:r>
          </a:p>
        </p:txBody>
      </p:sp>
      <p:graphicFrame>
        <p:nvGraphicFramePr>
          <p:cNvPr id="24579" name="Rectangle 1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076397978"/>
              </p:ext>
            </p:extLst>
          </p:nvPr>
        </p:nvGraphicFramePr>
        <p:xfrm>
          <a:off x="6551614" y="1600200"/>
          <a:ext cx="3279775" cy="218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Image File" r:id="rId3" imgW="0" imgH="0" progId="JascPaintShopPhotoAlbumImage">
                  <p:embed/>
                </p:oleObj>
              </mc:Choice>
              <mc:Fallback>
                <p:oleObj name="Image File" r:id="rId3" imgW="0" imgH="0" progId="JascPaintShopPhotoAlbumImage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1614" y="1600200"/>
                        <a:ext cx="3279775" cy="218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580" name="Picture 20" descr="Youn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37351" y="1600200"/>
            <a:ext cx="3059113" cy="5257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1" name="Text Box 24"/>
          <p:cNvSpPr txBox="1">
            <a:spLocks noChangeArrowheads="1"/>
          </p:cNvSpPr>
          <p:nvPr/>
        </p:nvSpPr>
        <p:spPr bwMode="auto">
          <a:xfrm>
            <a:off x="2133600" y="1905000"/>
            <a:ext cx="419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200">
                <a:solidFill>
                  <a:srgbClr val="00FFCC"/>
                </a:solidFill>
              </a:rPr>
              <a:t>Any transverse wave can be polarized</a:t>
            </a:r>
          </a:p>
        </p:txBody>
      </p:sp>
    </p:spTree>
    <p:extLst>
      <p:ext uri="{BB962C8B-B14F-4D97-AF65-F5344CB8AC3E}">
        <p14:creationId xmlns:p14="http://schemas.microsoft.com/office/powerpoint/2010/main" val="211666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4638"/>
            <a:ext cx="10972800" cy="1143000"/>
          </a:xfrm>
        </p:spPr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Standing Waves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16746" y="1600201"/>
            <a:ext cx="9313092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Wave appears to be standing still as the result of identical waves moving in opposite directions</a:t>
            </a:r>
          </a:p>
        </p:txBody>
      </p:sp>
      <p:pic>
        <p:nvPicPr>
          <p:cNvPr id="25604" name="Picture 6" descr="standingwavequestion.gif (11043 byt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224213"/>
            <a:ext cx="8763000" cy="3560762"/>
          </a:xfrm>
          <a:prstGeom prst="rect">
            <a:avLst/>
          </a:prstGeom>
          <a:solidFill>
            <a:schemeClr val="accent1">
              <a:alpha val="22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  <a:extLst/>
        </p:spPr>
      </p:pic>
      <p:sp>
        <p:nvSpPr>
          <p:cNvPr id="25605" name="Text Box 8"/>
          <p:cNvSpPr txBox="1">
            <a:spLocks noChangeArrowheads="1"/>
          </p:cNvSpPr>
          <p:nvPr/>
        </p:nvSpPr>
        <p:spPr bwMode="auto">
          <a:xfrm>
            <a:off x="2514600" y="3505201"/>
            <a:ext cx="1143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dirty="0">
                <a:solidFill>
                  <a:srgbClr val="00FFCC"/>
                </a:solidFill>
                <a:latin typeface="Times New Roman" panose="02020603050405020304" pitchFamily="18" charset="0"/>
              </a:rPr>
              <a:t>Nodes</a:t>
            </a:r>
          </a:p>
        </p:txBody>
      </p:sp>
      <p:sp>
        <p:nvSpPr>
          <p:cNvPr id="25606" name="Line 9"/>
          <p:cNvSpPr>
            <a:spLocks noChangeShapeType="1"/>
          </p:cNvSpPr>
          <p:nvPr/>
        </p:nvSpPr>
        <p:spPr bwMode="auto">
          <a:xfrm>
            <a:off x="2819400" y="3886200"/>
            <a:ext cx="175260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25607" name="Text Box 10"/>
          <p:cNvSpPr txBox="1">
            <a:spLocks noChangeArrowheads="1"/>
          </p:cNvSpPr>
          <p:nvPr/>
        </p:nvSpPr>
        <p:spPr bwMode="auto">
          <a:xfrm>
            <a:off x="5334000" y="3581401"/>
            <a:ext cx="1828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dirty="0">
                <a:solidFill>
                  <a:srgbClr val="00FFCC"/>
                </a:solidFill>
                <a:latin typeface="Times New Roman" panose="02020603050405020304" pitchFamily="18" charset="0"/>
              </a:rPr>
              <a:t>Antinodes</a:t>
            </a:r>
          </a:p>
        </p:txBody>
      </p:sp>
      <p:sp>
        <p:nvSpPr>
          <p:cNvPr id="25608" name="Line 11"/>
          <p:cNvSpPr>
            <a:spLocks noChangeShapeType="1"/>
          </p:cNvSpPr>
          <p:nvPr/>
        </p:nvSpPr>
        <p:spPr bwMode="auto">
          <a:xfrm flipH="1">
            <a:off x="5181600" y="4038600"/>
            <a:ext cx="685800" cy="990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25609" name="Line 12"/>
          <p:cNvSpPr>
            <a:spLocks noChangeShapeType="1"/>
          </p:cNvSpPr>
          <p:nvPr/>
        </p:nvSpPr>
        <p:spPr bwMode="auto">
          <a:xfrm>
            <a:off x="6172200" y="4038600"/>
            <a:ext cx="76200" cy="1066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25610" name="Line 13"/>
          <p:cNvSpPr>
            <a:spLocks noChangeShapeType="1"/>
          </p:cNvSpPr>
          <p:nvPr/>
        </p:nvSpPr>
        <p:spPr bwMode="auto">
          <a:xfrm>
            <a:off x="6477000" y="4038600"/>
            <a:ext cx="838200" cy="990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25611" name="Line 14"/>
          <p:cNvSpPr>
            <a:spLocks noChangeShapeType="1"/>
          </p:cNvSpPr>
          <p:nvPr/>
        </p:nvSpPr>
        <p:spPr bwMode="auto">
          <a:xfrm flipH="1">
            <a:off x="3962400" y="4038600"/>
            <a:ext cx="1752600" cy="990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25612" name="Line 15"/>
          <p:cNvSpPr>
            <a:spLocks noChangeShapeType="1"/>
          </p:cNvSpPr>
          <p:nvPr/>
        </p:nvSpPr>
        <p:spPr bwMode="auto">
          <a:xfrm>
            <a:off x="6705600" y="4038600"/>
            <a:ext cx="1981200" cy="990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25613" name="Line 16"/>
          <p:cNvSpPr>
            <a:spLocks noChangeShapeType="1"/>
          </p:cNvSpPr>
          <p:nvPr/>
        </p:nvSpPr>
        <p:spPr bwMode="auto">
          <a:xfrm>
            <a:off x="3048000" y="3962400"/>
            <a:ext cx="27432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25614" name="Line 17"/>
          <p:cNvSpPr>
            <a:spLocks noChangeShapeType="1"/>
          </p:cNvSpPr>
          <p:nvPr/>
        </p:nvSpPr>
        <p:spPr bwMode="auto">
          <a:xfrm>
            <a:off x="3276600" y="3962400"/>
            <a:ext cx="37338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25615" name="Line 18"/>
          <p:cNvSpPr>
            <a:spLocks noChangeShapeType="1"/>
          </p:cNvSpPr>
          <p:nvPr/>
        </p:nvSpPr>
        <p:spPr bwMode="auto">
          <a:xfrm>
            <a:off x="3429000" y="3886200"/>
            <a:ext cx="4800600" cy="1447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7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65680" y="38608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Speed of a Wave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362200"/>
            <a:ext cx="9118600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be found by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= </a:t>
            </a: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λ/T</a:t>
            </a:r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= meters/seconds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therefore</a:t>
            </a:r>
            <a:endParaRPr lang="en-US" altLang="en-US" sz="36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= f</a:t>
            </a:r>
            <a:r>
              <a:rPr lang="en-US" altLang="en-US" sz="3600" b="1" baseline="30000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λ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The speed of any particular wave depends ONLY on the medium it is in.</a:t>
            </a:r>
          </a:p>
        </p:txBody>
      </p:sp>
    </p:spTree>
    <p:extLst>
      <p:ext uri="{BB962C8B-B14F-4D97-AF65-F5344CB8AC3E}">
        <p14:creationId xmlns:p14="http://schemas.microsoft.com/office/powerpoint/2010/main" val="52338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0720" y="1219200"/>
            <a:ext cx="10769600" cy="1143000"/>
          </a:xfrm>
        </p:spPr>
        <p:txBody>
          <a:bodyPr anchor="ctr">
            <a:normAutofit/>
          </a:bodyPr>
          <a:lstStyle/>
          <a:p>
            <a:pPr eaLnBrk="1" hangingPunct="1"/>
            <a:r>
              <a:rPr lang="en-US" altLang="en-US" sz="4400" i="1" dirty="0">
                <a:solidFill>
                  <a:srgbClr val="00FFCC"/>
                </a:solidFill>
                <a:latin typeface="Arial Rounded MT Bold" panose="020F0704030504030204" pitchFamily="34" charset="0"/>
              </a:rPr>
              <a:t>Wave </a:t>
            </a:r>
            <a:r>
              <a:rPr lang="en-US" altLang="en-US" sz="4400" i="1" dirty="0" smtClean="0">
                <a:solidFill>
                  <a:srgbClr val="00FFCC"/>
                </a:solidFill>
                <a:latin typeface="Arial Rounded MT Bold" panose="020F0704030504030204" pitchFamily="34" charset="0"/>
              </a:rPr>
              <a:t>Interaction:  Superposition</a:t>
            </a:r>
            <a:endParaRPr lang="en-US" altLang="en-US" sz="4400" i="1" dirty="0">
              <a:solidFill>
                <a:srgbClr val="00FFCC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4080" y="2895600"/>
            <a:ext cx="8326120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Two Waves Meet, Two Things c</a:t>
            </a:r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happen</a:t>
            </a:r>
            <a:endParaRPr lang="en-US" altLang="en-US" sz="36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90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Constructive Interference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394233"/>
            <a:ext cx="617347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solidFill>
                  <a:srgbClr val="00FFCC"/>
                </a:solidFill>
              </a:rPr>
              <a:t>When the peak of one wave matches up with the peak of another wave</a:t>
            </a:r>
          </a:p>
          <a:p>
            <a:pPr eaLnBrk="1" hangingPunct="1"/>
            <a:r>
              <a:rPr lang="en-US" altLang="en-US" sz="3600" dirty="0">
                <a:solidFill>
                  <a:srgbClr val="00FFCC"/>
                </a:solidFill>
              </a:rPr>
              <a:t>The new amplitude is the sum of the amplitudes of both waves</a:t>
            </a:r>
          </a:p>
        </p:txBody>
      </p:sp>
      <p:grpSp>
        <p:nvGrpSpPr>
          <p:cNvPr id="28676" name="Group 8"/>
          <p:cNvGrpSpPr>
            <a:grpSpLocks/>
          </p:cNvGrpSpPr>
          <p:nvPr/>
        </p:nvGrpSpPr>
        <p:grpSpPr bwMode="auto">
          <a:xfrm>
            <a:off x="2838450" y="3094038"/>
            <a:ext cx="6515100" cy="671512"/>
            <a:chOff x="0" y="0"/>
            <a:chExt cx="4104" cy="423"/>
          </a:xfrm>
        </p:grpSpPr>
        <p:sp>
          <p:nvSpPr>
            <p:cNvPr id="2867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10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FFCC"/>
                </a:solidFill>
              </a:endParaRPr>
            </a:p>
          </p:txBody>
        </p:sp>
        <p:sp>
          <p:nvSpPr>
            <p:cNvPr id="28680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104" cy="4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>
                  <a:solidFill>
                    <a:srgbClr val="00FFCC"/>
                  </a:solidFill>
                  <a:latin typeface="Times New Roman" panose="02020603050405020304" pitchFamily="18" charset="0"/>
                </a:rPr>
                <a:t>  </a:t>
              </a:r>
              <a:r>
                <a:rPr lang="en-US" altLang="en-US" sz="3800">
                  <a:solidFill>
                    <a:srgbClr val="00FFCC"/>
                  </a:solidFill>
                  <a:latin typeface="Times New Roman" panose="02020603050405020304" pitchFamily="18" charset="0"/>
                </a:rPr>
                <a:t> </a:t>
              </a:r>
              <a:r>
                <a:rPr lang="en-US" altLang="en-US" sz="2400">
                  <a:solidFill>
                    <a:srgbClr val="00FFCC"/>
                  </a:solidFill>
                  <a:latin typeface="Times New Roman" panose="02020603050405020304" pitchFamily="18" charset="0"/>
                </a:rPr>
                <a:t>                                         </a:t>
              </a:r>
            </a:p>
          </p:txBody>
        </p:sp>
      </p:grpSp>
      <p:sp>
        <p:nvSpPr>
          <p:cNvPr id="28677" name="Rectangle 11"/>
          <p:cNvSpPr>
            <a:spLocks noChangeArrowheads="1"/>
          </p:cNvSpPr>
          <p:nvPr/>
        </p:nvSpPr>
        <p:spPr bwMode="auto">
          <a:xfrm>
            <a:off x="1781175" y="1760538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pic>
        <p:nvPicPr>
          <p:cNvPr id="28678" name="Picture 14" descr="Constructive Interferenc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01840" y="1394233"/>
            <a:ext cx="4724400" cy="3636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3177" y="5184559"/>
            <a:ext cx="4083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FFCC"/>
                </a:solidFill>
                <a:hlinkClick r:id="rId3"/>
              </a:rPr>
              <a:t>http://</a:t>
            </a:r>
            <a:r>
              <a:rPr lang="en-US" smtClean="0">
                <a:solidFill>
                  <a:srgbClr val="00FFCC"/>
                </a:solidFill>
                <a:hlinkClick r:id="rId3"/>
              </a:rPr>
              <a:t>www.problemsphysics.com/mechanics/motion/animation/wave_propagation.html</a:t>
            </a:r>
            <a:endParaRPr lang="en-US" smtClean="0">
              <a:solidFill>
                <a:srgbClr val="00FFCC"/>
              </a:solidFill>
            </a:endParaRPr>
          </a:p>
          <a:p>
            <a:endParaRPr lang="en-US" dirty="0">
              <a:solidFill>
                <a:srgbClr val="00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07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447359"/>
            <a:ext cx="10972800" cy="1143000"/>
          </a:xfrm>
        </p:spPr>
        <p:txBody>
          <a:bodyPr/>
          <a:lstStyle/>
          <a:p>
            <a:pPr eaLnBrk="1" hangingPunct="1"/>
            <a:r>
              <a:rPr lang="en-US" altLang="en-US" i="1" dirty="0" smtClean="0">
                <a:solidFill>
                  <a:srgbClr val="00FFCC"/>
                </a:solidFill>
                <a:latin typeface="Arial Rounded MT Bold" panose="020F0704030504030204" pitchFamily="34" charset="0"/>
              </a:rPr>
              <a:t>Destru</a:t>
            </a:r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ctive Interference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09575" y="1827370"/>
            <a:ext cx="6496050" cy="333390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b="1" dirty="0">
                <a:solidFill>
                  <a:srgbClr val="00FFCC"/>
                </a:solidFill>
              </a:rPr>
              <a:t>When the crest of one wave and the trough of another line up you have total destructive interference</a:t>
            </a:r>
          </a:p>
          <a:p>
            <a:pPr eaLnBrk="1" hangingPunct="1"/>
            <a:r>
              <a:rPr lang="en-US" altLang="en-US" sz="3200" b="1" dirty="0">
                <a:solidFill>
                  <a:srgbClr val="00FFCC"/>
                </a:solidFill>
              </a:rPr>
              <a:t>The level of destructive interference depends on how well they line up</a:t>
            </a:r>
          </a:p>
          <a:p>
            <a:pPr eaLnBrk="1" hangingPunct="1"/>
            <a:endParaRPr lang="en-US" altLang="en-US" b="1" dirty="0">
              <a:solidFill>
                <a:srgbClr val="00FFCC"/>
              </a:solidFill>
            </a:endParaRPr>
          </a:p>
        </p:txBody>
      </p:sp>
      <p:grpSp>
        <p:nvGrpSpPr>
          <p:cNvPr id="29700" name="Group 8"/>
          <p:cNvGrpSpPr>
            <a:grpSpLocks/>
          </p:cNvGrpSpPr>
          <p:nvPr/>
        </p:nvGrpSpPr>
        <p:grpSpPr bwMode="auto">
          <a:xfrm>
            <a:off x="2838450" y="3009900"/>
            <a:ext cx="6515100" cy="838200"/>
            <a:chOff x="0" y="0"/>
            <a:chExt cx="4104" cy="528"/>
          </a:xfrm>
        </p:grpSpPr>
        <p:sp>
          <p:nvSpPr>
            <p:cNvPr id="2970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10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>
                <a:solidFill>
                  <a:srgbClr val="00FFCC"/>
                </a:solidFill>
              </a:endParaRPr>
            </a:p>
          </p:txBody>
        </p:sp>
        <p:sp>
          <p:nvSpPr>
            <p:cNvPr id="29704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4104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2400" dirty="0">
                  <a:solidFill>
                    <a:srgbClr val="00FFCC"/>
                  </a:solidFill>
                  <a:latin typeface="Times New Roman" panose="02020603050405020304" pitchFamily="18" charset="0"/>
                </a:rPr>
                <a:t>  </a:t>
              </a:r>
              <a:r>
                <a:rPr lang="en-US" altLang="en-US" sz="4900" dirty="0">
                  <a:solidFill>
                    <a:srgbClr val="00FFCC"/>
                  </a:solidFill>
                  <a:latin typeface="Times New Roman" panose="02020603050405020304" pitchFamily="18" charset="0"/>
                </a:rPr>
                <a:t> </a:t>
              </a:r>
              <a:r>
                <a:rPr lang="en-US" altLang="en-US" sz="2400" dirty="0">
                  <a:solidFill>
                    <a:srgbClr val="00FFCC"/>
                  </a:solidFill>
                  <a:latin typeface="Times New Roman" panose="02020603050405020304" pitchFamily="18" charset="0"/>
                </a:rPr>
                <a:t>                                       </a:t>
              </a:r>
            </a:p>
          </p:txBody>
        </p:sp>
      </p:grpSp>
      <p:sp>
        <p:nvSpPr>
          <p:cNvPr id="29701" name="Rectangle 11"/>
          <p:cNvSpPr>
            <a:spLocks noChangeArrowheads="1"/>
          </p:cNvSpPr>
          <p:nvPr/>
        </p:nvSpPr>
        <p:spPr bwMode="auto">
          <a:xfrm>
            <a:off x="1781175" y="1760538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pic>
        <p:nvPicPr>
          <p:cNvPr id="29702" name="Picture 14" descr="Destructive Interferenc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05625" y="1350962"/>
            <a:ext cx="4876800" cy="3687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95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Wave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76400"/>
            <a:ext cx="6324600" cy="471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193040" y="533401"/>
            <a:ext cx="818896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4800" b="1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Both Types of Interference</a:t>
            </a:r>
          </a:p>
        </p:txBody>
      </p:sp>
      <p:sp>
        <p:nvSpPr>
          <p:cNvPr id="30724" name="Oval 6"/>
          <p:cNvSpPr>
            <a:spLocks noChangeArrowheads="1"/>
          </p:cNvSpPr>
          <p:nvPr/>
        </p:nvSpPr>
        <p:spPr bwMode="auto">
          <a:xfrm>
            <a:off x="7772400" y="20574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0725" name="Oval 7"/>
          <p:cNvSpPr>
            <a:spLocks noChangeArrowheads="1"/>
          </p:cNvSpPr>
          <p:nvPr/>
        </p:nvSpPr>
        <p:spPr bwMode="auto">
          <a:xfrm>
            <a:off x="7772400" y="36576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0726" name="Oval 8"/>
          <p:cNvSpPr>
            <a:spLocks noChangeArrowheads="1"/>
          </p:cNvSpPr>
          <p:nvPr/>
        </p:nvSpPr>
        <p:spPr bwMode="auto">
          <a:xfrm>
            <a:off x="7696200" y="51816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0727" name="Text Box 9"/>
          <p:cNvSpPr txBox="1">
            <a:spLocks noChangeArrowheads="1"/>
          </p:cNvSpPr>
          <p:nvPr/>
        </p:nvSpPr>
        <p:spPr bwMode="auto">
          <a:xfrm>
            <a:off x="8839200" y="381000"/>
            <a:ext cx="1828800" cy="15621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val="00FFCC"/>
                </a:solidFill>
                <a:latin typeface="Times New Roman" panose="02020603050405020304" pitchFamily="18" charset="0"/>
              </a:rPr>
              <a:t>Areas of maximum constructive interference</a:t>
            </a:r>
          </a:p>
        </p:txBody>
      </p:sp>
      <p:sp>
        <p:nvSpPr>
          <p:cNvPr id="30728" name="Line 10"/>
          <p:cNvSpPr>
            <a:spLocks noChangeShapeType="1"/>
          </p:cNvSpPr>
          <p:nvPr/>
        </p:nvSpPr>
        <p:spPr bwMode="auto">
          <a:xfrm flipH="1">
            <a:off x="8305800" y="1905000"/>
            <a:ext cx="533400" cy="5334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0729" name="Line 11"/>
          <p:cNvSpPr>
            <a:spLocks noChangeShapeType="1"/>
          </p:cNvSpPr>
          <p:nvPr/>
        </p:nvSpPr>
        <p:spPr bwMode="auto">
          <a:xfrm flipH="1">
            <a:off x="8305800" y="1905000"/>
            <a:ext cx="1066800" cy="2133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0730" name="Line 12"/>
          <p:cNvSpPr>
            <a:spLocks noChangeShapeType="1"/>
          </p:cNvSpPr>
          <p:nvPr/>
        </p:nvSpPr>
        <p:spPr bwMode="auto">
          <a:xfrm flipH="1">
            <a:off x="8458200" y="1905000"/>
            <a:ext cx="1600200" cy="37338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07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4800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Telltale Sign of a Wave!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When this experiment is performed, and the result is the appearance of these “maxima”, you know that the thing in question moves as a wave.</a:t>
            </a:r>
          </a:p>
          <a:p>
            <a:pPr eaLnBrk="1" hangingPunct="1"/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It turns out that this works for light too.</a:t>
            </a:r>
          </a:p>
          <a:p>
            <a:pPr eaLnBrk="1" hangingPunct="1"/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This </a:t>
            </a:r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led </a:t>
            </a:r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people to believe light travels as a wave!</a:t>
            </a:r>
          </a:p>
        </p:txBody>
      </p:sp>
    </p:spTree>
    <p:extLst>
      <p:ext uri="{BB962C8B-B14F-4D97-AF65-F5344CB8AC3E}">
        <p14:creationId xmlns:p14="http://schemas.microsoft.com/office/powerpoint/2010/main" val="4100149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60400" y="312736"/>
            <a:ext cx="10972800" cy="1143000"/>
          </a:xfrm>
        </p:spPr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Mechanical Waves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199" y="1600201"/>
            <a:ext cx="8432307" cy="4525963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Require a medium for the wave to propagate</a:t>
            </a:r>
          </a:p>
          <a:p>
            <a:pPr lvl="1" eaLnBrk="1" hangingPunct="1"/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</a:t>
            </a:r>
          </a:p>
          <a:p>
            <a:pPr lvl="1" eaLnBrk="1" hangingPunct="1"/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Sound</a:t>
            </a:r>
          </a:p>
          <a:p>
            <a:pPr lvl="1" eaLnBrk="1" hangingPunct="1"/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Slinky</a:t>
            </a:r>
          </a:p>
          <a:p>
            <a:pPr lvl="1" eaLnBrk="1" hangingPunct="1"/>
            <a:r>
              <a:rPr lang="en-US" altLang="en-US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Bridges</a:t>
            </a:r>
          </a:p>
          <a:p>
            <a:pPr eaLnBrk="1" hangingPunct="1"/>
            <a:endParaRPr lang="en-US" altLang="en-US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791200" y="32766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2400" b="1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85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Young’s Double Slit Experiment</a:t>
            </a:r>
          </a:p>
        </p:txBody>
      </p:sp>
      <p:pic>
        <p:nvPicPr>
          <p:cNvPr id="32771" name="Picture 4" descr="Youngs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1371601"/>
            <a:ext cx="3581400" cy="2678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2" name="Text Box 7"/>
          <p:cNvSpPr txBox="1">
            <a:spLocks noChangeArrowheads="1"/>
          </p:cNvSpPr>
          <p:nvPr/>
        </p:nvSpPr>
        <p:spPr bwMode="auto">
          <a:xfrm>
            <a:off x="2133600" y="2895600"/>
            <a:ext cx="304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2400" b="1">
              <a:solidFill>
                <a:srgbClr val="00FFCC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32773" name="Object 8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68712873"/>
              </p:ext>
            </p:extLst>
          </p:nvPr>
        </p:nvGraphicFramePr>
        <p:xfrm>
          <a:off x="6096000" y="2362201"/>
          <a:ext cx="4038600" cy="244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Equation" r:id="rId4" imgW="672808" imgH="393529" progId="Equation.3">
                  <p:embed/>
                </p:oleObj>
              </mc:Choice>
              <mc:Fallback>
                <p:oleObj name="Equation" r:id="rId4" imgW="67280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362201"/>
                        <a:ext cx="4038600" cy="2449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34" name="Text Box 10"/>
          <p:cNvSpPr txBox="1">
            <a:spLocks noChangeArrowheads="1"/>
          </p:cNvSpPr>
          <p:nvPr/>
        </p:nvSpPr>
        <p:spPr bwMode="auto">
          <a:xfrm>
            <a:off x="4267200" y="525780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00FFCC"/>
                </a:solidFill>
              </a:rPr>
              <a:t>Distance between bright  spots/band</a:t>
            </a:r>
          </a:p>
        </p:txBody>
      </p:sp>
      <p:sp>
        <p:nvSpPr>
          <p:cNvPr id="52235" name="Line 11"/>
          <p:cNvSpPr>
            <a:spLocks noChangeShapeType="1"/>
          </p:cNvSpPr>
          <p:nvPr/>
        </p:nvSpPr>
        <p:spPr bwMode="auto">
          <a:xfrm flipV="1">
            <a:off x="5638800" y="4038600"/>
            <a:ext cx="457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b="1">
              <a:solidFill>
                <a:srgbClr val="00FFCC"/>
              </a:solidFill>
            </a:endParaRPr>
          </a:p>
        </p:txBody>
      </p:sp>
      <p:sp>
        <p:nvSpPr>
          <p:cNvPr id="52237" name="Text Box 13"/>
          <p:cNvSpPr txBox="1">
            <a:spLocks noChangeArrowheads="1"/>
          </p:cNvSpPr>
          <p:nvPr/>
        </p:nvSpPr>
        <p:spPr bwMode="auto">
          <a:xfrm>
            <a:off x="6019800" y="1447801"/>
            <a:ext cx="426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00FFCC"/>
                </a:solidFill>
              </a:rPr>
              <a:t>How far away screen is from slits</a:t>
            </a:r>
          </a:p>
        </p:txBody>
      </p:sp>
      <p:sp>
        <p:nvSpPr>
          <p:cNvPr id="52238" name="Line 14"/>
          <p:cNvSpPr>
            <a:spLocks noChangeShapeType="1"/>
          </p:cNvSpPr>
          <p:nvPr/>
        </p:nvSpPr>
        <p:spPr bwMode="auto">
          <a:xfrm>
            <a:off x="8610600" y="1752600"/>
            <a:ext cx="914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b="1">
              <a:solidFill>
                <a:srgbClr val="00FFCC"/>
              </a:solidFill>
            </a:endParaRPr>
          </a:p>
        </p:txBody>
      </p:sp>
      <p:sp>
        <p:nvSpPr>
          <p:cNvPr id="52239" name="Text Box 15"/>
          <p:cNvSpPr txBox="1">
            <a:spLocks noChangeArrowheads="1"/>
          </p:cNvSpPr>
          <p:nvPr/>
        </p:nvSpPr>
        <p:spPr bwMode="auto">
          <a:xfrm>
            <a:off x="9525000" y="4419600"/>
            <a:ext cx="1143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00FFCC"/>
                </a:solidFill>
              </a:rPr>
              <a:t>Distance between slits</a:t>
            </a:r>
          </a:p>
        </p:txBody>
      </p:sp>
      <p:sp>
        <p:nvSpPr>
          <p:cNvPr id="52240" name="Line 16"/>
          <p:cNvSpPr>
            <a:spLocks noChangeShapeType="1"/>
          </p:cNvSpPr>
          <p:nvPr/>
        </p:nvSpPr>
        <p:spPr bwMode="auto">
          <a:xfrm flipH="1" flipV="1">
            <a:off x="9296400" y="42672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b="1">
              <a:solidFill>
                <a:srgbClr val="00FFCC"/>
              </a:solidFill>
            </a:endParaRPr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7086600" y="4495801"/>
            <a:ext cx="14478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00FFCC"/>
                </a:solidFill>
              </a:rPr>
              <a:t>Order of bands: first, second, third…</a:t>
            </a: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6324600" y="19812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00FFCC"/>
                </a:solidFill>
              </a:rPr>
              <a:t>Wavelength of light used</a:t>
            </a:r>
          </a:p>
        </p:txBody>
      </p:sp>
      <p:sp>
        <p:nvSpPr>
          <p:cNvPr id="52243" name="Line 19"/>
          <p:cNvSpPr>
            <a:spLocks noChangeShapeType="1"/>
          </p:cNvSpPr>
          <p:nvPr/>
        </p:nvSpPr>
        <p:spPr bwMode="auto">
          <a:xfrm>
            <a:off x="7772400" y="22860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b="1">
              <a:solidFill>
                <a:srgbClr val="00FFCC"/>
              </a:solidFill>
            </a:endParaRPr>
          </a:p>
        </p:txBody>
      </p:sp>
      <p:sp>
        <p:nvSpPr>
          <p:cNvPr id="52244" name="Line 20"/>
          <p:cNvSpPr>
            <a:spLocks noChangeShapeType="1"/>
          </p:cNvSpPr>
          <p:nvPr/>
        </p:nvSpPr>
        <p:spPr bwMode="auto">
          <a:xfrm flipV="1">
            <a:off x="8153400" y="3352800"/>
            <a:ext cx="304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 b="1">
              <a:solidFill>
                <a:srgbClr val="00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06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4" grpId="0"/>
      <p:bldP spid="52235" grpId="0" animBg="1"/>
      <p:bldP spid="52237" grpId="0"/>
      <p:bldP spid="52238" grpId="0" animBg="1"/>
      <p:bldP spid="52239" grpId="0"/>
      <p:bldP spid="52240" grpId="0" animBg="1"/>
      <p:bldP spid="52241" grpId="0"/>
      <p:bldP spid="52242" grpId="0"/>
      <p:bldP spid="52243" grpId="0" animBg="1"/>
      <p:bldP spid="5224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7891258"/>
              </p:ext>
            </p:extLst>
          </p:nvPr>
        </p:nvGraphicFramePr>
        <p:xfrm>
          <a:off x="1905000" y="457201"/>
          <a:ext cx="3460750" cy="202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7" name="Equation" r:id="rId3" imgW="672808" imgH="393529" progId="Equation.3">
                  <p:embed/>
                </p:oleObj>
              </mc:Choice>
              <mc:Fallback>
                <p:oleObj name="Equation" r:id="rId3" imgW="672808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57201"/>
                        <a:ext cx="3460750" cy="202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5" name="Rectangle 7"/>
          <p:cNvSpPr>
            <a:spLocks noChangeArrowheads="1"/>
          </p:cNvSpPr>
          <p:nvPr/>
        </p:nvSpPr>
        <p:spPr bwMode="auto">
          <a:xfrm>
            <a:off x="3810000" y="3505200"/>
            <a:ext cx="76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3796" name="Rectangle 8"/>
          <p:cNvSpPr>
            <a:spLocks noChangeArrowheads="1"/>
          </p:cNvSpPr>
          <p:nvPr/>
        </p:nvSpPr>
        <p:spPr bwMode="auto">
          <a:xfrm>
            <a:off x="3810000" y="4343400"/>
            <a:ext cx="76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3797" name="Rectangle 9"/>
          <p:cNvSpPr>
            <a:spLocks noChangeArrowheads="1"/>
          </p:cNvSpPr>
          <p:nvPr/>
        </p:nvSpPr>
        <p:spPr bwMode="auto">
          <a:xfrm>
            <a:off x="3810000" y="5181600"/>
            <a:ext cx="76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3798" name="Line 10"/>
          <p:cNvSpPr>
            <a:spLocks noChangeShapeType="1"/>
          </p:cNvSpPr>
          <p:nvPr/>
        </p:nvSpPr>
        <p:spPr bwMode="auto">
          <a:xfrm>
            <a:off x="2209800" y="3886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3799" name="Text Box 11"/>
          <p:cNvSpPr txBox="1">
            <a:spLocks noChangeArrowheads="1"/>
          </p:cNvSpPr>
          <p:nvPr/>
        </p:nvSpPr>
        <p:spPr bwMode="auto">
          <a:xfrm>
            <a:off x="1676400" y="3036094"/>
            <a:ext cx="18288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Incoming Wave</a:t>
            </a:r>
          </a:p>
        </p:txBody>
      </p:sp>
      <p:sp>
        <p:nvSpPr>
          <p:cNvPr id="33800" name="AutoShape 13"/>
          <p:cNvSpPr>
            <a:spLocks/>
          </p:cNvSpPr>
          <p:nvPr/>
        </p:nvSpPr>
        <p:spPr bwMode="auto">
          <a:xfrm>
            <a:off x="3505200" y="4343400"/>
            <a:ext cx="152400" cy="762000"/>
          </a:xfrm>
          <a:prstGeom prst="leftBrace">
            <a:avLst>
              <a:gd name="adj1" fmla="val 41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3801" name="Text Box 14"/>
          <p:cNvSpPr txBox="1">
            <a:spLocks noChangeArrowheads="1"/>
          </p:cNvSpPr>
          <p:nvPr/>
        </p:nvSpPr>
        <p:spPr bwMode="auto">
          <a:xfrm>
            <a:off x="3124200" y="4495801"/>
            <a:ext cx="304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rgbClr val="00FFCC"/>
                </a:solidFill>
              </a:rPr>
              <a:t>d</a:t>
            </a:r>
          </a:p>
        </p:txBody>
      </p:sp>
      <p:sp>
        <p:nvSpPr>
          <p:cNvPr id="33802" name="Rectangle 15"/>
          <p:cNvSpPr>
            <a:spLocks noChangeArrowheads="1"/>
          </p:cNvSpPr>
          <p:nvPr/>
        </p:nvSpPr>
        <p:spPr bwMode="auto">
          <a:xfrm>
            <a:off x="7239000" y="2590800"/>
            <a:ext cx="304800" cy="426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3803" name="Text Box 19"/>
          <p:cNvSpPr txBox="1">
            <a:spLocks noChangeArrowheads="1"/>
          </p:cNvSpPr>
          <p:nvPr/>
        </p:nvSpPr>
        <p:spPr bwMode="auto">
          <a:xfrm>
            <a:off x="5562600" y="4343401"/>
            <a:ext cx="228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rgbClr val="00FFCC"/>
                </a:solidFill>
              </a:rPr>
              <a:t>L</a:t>
            </a:r>
          </a:p>
        </p:txBody>
      </p:sp>
      <p:sp>
        <p:nvSpPr>
          <p:cNvPr id="33804" name="Oval 21"/>
          <p:cNvSpPr>
            <a:spLocks noChangeArrowheads="1"/>
          </p:cNvSpPr>
          <p:nvPr/>
        </p:nvSpPr>
        <p:spPr bwMode="auto">
          <a:xfrm>
            <a:off x="7086600" y="4495800"/>
            <a:ext cx="2286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3805" name="Oval 22"/>
          <p:cNvSpPr>
            <a:spLocks noChangeArrowheads="1"/>
          </p:cNvSpPr>
          <p:nvPr/>
        </p:nvSpPr>
        <p:spPr bwMode="auto">
          <a:xfrm>
            <a:off x="7086600" y="2667000"/>
            <a:ext cx="2286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3806" name="Line 17"/>
          <p:cNvSpPr>
            <a:spLocks noChangeShapeType="1"/>
          </p:cNvSpPr>
          <p:nvPr/>
        </p:nvSpPr>
        <p:spPr bwMode="auto">
          <a:xfrm flipV="1">
            <a:off x="3810000" y="2819400"/>
            <a:ext cx="34290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3807" name="Line 16"/>
          <p:cNvSpPr>
            <a:spLocks noChangeShapeType="1"/>
          </p:cNvSpPr>
          <p:nvPr/>
        </p:nvSpPr>
        <p:spPr bwMode="auto">
          <a:xfrm flipV="1">
            <a:off x="3886200" y="2819400"/>
            <a:ext cx="33528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3808" name="Line 18"/>
          <p:cNvSpPr>
            <a:spLocks noChangeShapeType="1"/>
          </p:cNvSpPr>
          <p:nvPr/>
        </p:nvSpPr>
        <p:spPr bwMode="auto">
          <a:xfrm>
            <a:off x="3886200" y="4724400"/>
            <a:ext cx="3352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3809" name="Text Box 23"/>
          <p:cNvSpPr txBox="1">
            <a:spLocks noChangeArrowheads="1"/>
          </p:cNvSpPr>
          <p:nvPr/>
        </p:nvSpPr>
        <p:spPr bwMode="auto">
          <a:xfrm>
            <a:off x="8289926" y="4227514"/>
            <a:ext cx="2274982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 Bright spot</a:t>
            </a:r>
          </a:p>
        </p:txBody>
      </p:sp>
      <p:sp>
        <p:nvSpPr>
          <p:cNvPr id="33810" name="Text Box 24"/>
          <p:cNvSpPr txBox="1">
            <a:spLocks noChangeArrowheads="1"/>
          </p:cNvSpPr>
          <p:nvPr/>
        </p:nvSpPr>
        <p:spPr bwMode="auto">
          <a:xfrm>
            <a:off x="8305800" y="2438401"/>
            <a:ext cx="14478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Order Maxima</a:t>
            </a:r>
          </a:p>
        </p:txBody>
      </p:sp>
      <p:sp>
        <p:nvSpPr>
          <p:cNvPr id="33811" name="Line 25"/>
          <p:cNvSpPr>
            <a:spLocks noChangeShapeType="1"/>
          </p:cNvSpPr>
          <p:nvPr/>
        </p:nvSpPr>
        <p:spPr bwMode="auto">
          <a:xfrm flipH="1">
            <a:off x="7315200" y="2743200"/>
            <a:ext cx="914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3812" name="Line 26"/>
          <p:cNvSpPr>
            <a:spLocks noChangeShapeType="1"/>
          </p:cNvSpPr>
          <p:nvPr/>
        </p:nvSpPr>
        <p:spPr bwMode="auto">
          <a:xfrm flipH="1">
            <a:off x="7391400" y="4495800"/>
            <a:ext cx="838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3813" name="AutoShape 27"/>
          <p:cNvSpPr>
            <a:spLocks/>
          </p:cNvSpPr>
          <p:nvPr/>
        </p:nvSpPr>
        <p:spPr bwMode="auto">
          <a:xfrm>
            <a:off x="7315200" y="2819400"/>
            <a:ext cx="533400" cy="1905000"/>
          </a:xfrm>
          <a:prstGeom prst="rightBrace">
            <a:avLst>
              <a:gd name="adj1" fmla="val 2976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00FFCC"/>
              </a:solidFill>
            </a:endParaRPr>
          </a:p>
        </p:txBody>
      </p:sp>
      <p:sp>
        <p:nvSpPr>
          <p:cNvPr id="33814" name="Text Box 28"/>
          <p:cNvSpPr txBox="1">
            <a:spLocks noChangeArrowheads="1"/>
          </p:cNvSpPr>
          <p:nvPr/>
        </p:nvSpPr>
        <p:spPr bwMode="auto">
          <a:xfrm>
            <a:off x="8001000" y="3581401"/>
            <a:ext cx="533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altLang="en-US" sz="2000" b="1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en-US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815" name="Text Box 29"/>
          <p:cNvSpPr txBox="1">
            <a:spLocks noChangeArrowheads="1"/>
          </p:cNvSpPr>
          <p:nvPr/>
        </p:nvSpPr>
        <p:spPr bwMode="auto">
          <a:xfrm>
            <a:off x="4191000" y="5105401"/>
            <a:ext cx="457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l-GR" altLang="en-US" sz="2000">
                <a:solidFill>
                  <a:srgbClr val="00FFCC"/>
                </a:solidFill>
                <a:cs typeface="Arial" panose="020B0604020202020204" pitchFamily="34" charset="0"/>
              </a:rPr>
              <a:t>λ</a:t>
            </a:r>
          </a:p>
        </p:txBody>
      </p:sp>
      <p:sp>
        <p:nvSpPr>
          <p:cNvPr id="33816" name="Line 30"/>
          <p:cNvSpPr>
            <a:spLocks noChangeShapeType="1"/>
          </p:cNvSpPr>
          <p:nvPr/>
        </p:nvSpPr>
        <p:spPr bwMode="auto">
          <a:xfrm>
            <a:off x="3886200" y="42672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3817" name="Line 31"/>
          <p:cNvSpPr>
            <a:spLocks noChangeShapeType="1"/>
          </p:cNvSpPr>
          <p:nvPr/>
        </p:nvSpPr>
        <p:spPr bwMode="auto">
          <a:xfrm flipH="1" flipV="1">
            <a:off x="4114800" y="49530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3818" name="Line 33"/>
          <p:cNvSpPr>
            <a:spLocks noChangeShapeType="1"/>
          </p:cNvSpPr>
          <p:nvPr/>
        </p:nvSpPr>
        <p:spPr bwMode="auto">
          <a:xfrm>
            <a:off x="5791200" y="45720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FFCC"/>
              </a:solidFill>
            </a:endParaRPr>
          </a:p>
        </p:txBody>
      </p:sp>
      <p:sp>
        <p:nvSpPr>
          <p:cNvPr id="33819" name="Text Box 34"/>
          <p:cNvSpPr txBox="1">
            <a:spLocks noChangeArrowheads="1"/>
          </p:cNvSpPr>
          <p:nvPr/>
        </p:nvSpPr>
        <p:spPr bwMode="auto">
          <a:xfrm>
            <a:off x="5867400" y="228600"/>
            <a:ext cx="3505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 the </a:t>
            </a:r>
            <a:r>
              <a:rPr lang="en-US" alt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separation </a:t>
            </a:r>
            <a:r>
              <a:rPr lang="en-US" altLang="en-U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the first order </a:t>
            </a:r>
          </a:p>
        </p:txBody>
      </p:sp>
    </p:spTree>
    <p:extLst>
      <p:ext uri="{BB962C8B-B14F-4D97-AF65-F5344CB8AC3E}">
        <p14:creationId xmlns:p14="http://schemas.microsoft.com/office/powerpoint/2010/main" val="216326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Frequency Dictates Color</a:t>
            </a:r>
          </a:p>
        </p:txBody>
      </p:sp>
      <p:pic>
        <p:nvPicPr>
          <p:cNvPr id="34819" name="Picture 6" descr="spectrum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82850" y="1600201"/>
            <a:ext cx="72263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65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Electromagnetic Waves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MEDIUM REQUIRED</a:t>
            </a:r>
          </a:p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Travel at the speed of light (299,792,458m/s)</a:t>
            </a:r>
          </a:p>
          <a:p>
            <a:pPr lvl="1" eaLnBrk="1" hangingPunct="1"/>
            <a:r>
              <a:rPr lang="en-US" altLang="en-US" sz="32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en-US" sz="32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 waves</a:t>
            </a:r>
            <a:b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</a:t>
            </a:r>
            <a:r>
              <a:rPr lang="en-US" altLang="en-US" sz="32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en-US" sz="32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sz="32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x-rays </a:t>
            </a:r>
            <a:r>
              <a:rPr lang="en-US" altLang="en-US" sz="32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en-US" sz="32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eaLnBrk="1" hangingPunct="1"/>
            <a:r>
              <a:rPr lang="en-US" altLang="en-US" sz="32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Microwaves</a:t>
            </a:r>
          </a:p>
          <a:p>
            <a:pPr lvl="1" eaLnBrk="1" hangingPunct="1"/>
            <a:r>
              <a:rPr lang="en-US" altLang="en-US" sz="32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Gamma rays</a:t>
            </a:r>
            <a:br>
              <a:rPr lang="en-US" altLang="en-US" sz="32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en-US" sz="32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4" descr="EM-wav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714750"/>
            <a:ext cx="28194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76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Matter Waves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 and other particles show wave-like behavior.</a:t>
            </a:r>
          </a:p>
          <a:p>
            <a:pPr eaLnBrk="1" hangingPunct="1"/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will not be covered in this course </a:t>
            </a:r>
            <a:endParaRPr lang="en-US" altLang="en-US" sz="36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830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Mechanical Waves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1025001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classified by the way that they move (displace) the medium they are in.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three types of mechanical waves are: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Longitudinal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32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</a:t>
            </a:r>
          </a:p>
        </p:txBody>
      </p:sp>
    </p:spTree>
    <p:extLst>
      <p:ext uri="{BB962C8B-B14F-4D97-AF65-F5344CB8AC3E}">
        <p14:creationId xmlns:p14="http://schemas.microsoft.com/office/powerpoint/2010/main" val="129674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Transverse Waves (light)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4159" y="1920240"/>
            <a:ext cx="7340601" cy="4937760"/>
          </a:xfrm>
        </p:spPr>
        <p:txBody>
          <a:bodyPr/>
          <a:lstStyle/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the medium </a:t>
            </a:r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through </a:t>
            </a: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the wave moves </a:t>
            </a:r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perpendicularly to the direction the wave is traveling</a:t>
            </a:r>
          </a:p>
          <a:p>
            <a:pPr eaLnBrk="1" hangingPunct="1"/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waves travel in straight lines and </a:t>
            </a:r>
            <a:r>
              <a:rPr lang="en-US" altLang="en-US" sz="3600" b="1" u="sng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</a:t>
            </a:r>
            <a:r>
              <a:rPr lang="en-US" altLang="en-US" sz="36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need a </a:t>
            </a:r>
            <a:r>
              <a:rPr lang="en-US" altLang="en-US" sz="3600" b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</a:t>
            </a:r>
            <a:endParaRPr lang="en-US" altLang="en-US" sz="3600" b="1" dirty="0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20" name="Picture 5" descr="Point on a wav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01000" y="1045345"/>
            <a:ext cx="3810000" cy="2424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1" name="AutoShape 6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9372600" y="5638800"/>
            <a:ext cx="1066800" cy="762000"/>
          </a:xfrm>
          <a:prstGeom prst="actionButtonMovi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1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113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7656" y="121894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b="1" i="1" dirty="0" smtClean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Longitudinal Waves(sound)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69277" y="1600200"/>
            <a:ext cx="5146090" cy="4440315"/>
          </a:xfrm>
        </p:spPr>
        <p:txBody>
          <a:bodyPr/>
          <a:lstStyle/>
          <a:p>
            <a:pPr eaLnBrk="1" hangingPunct="1"/>
            <a:r>
              <a:rPr lang="en-US" altLang="en-US" sz="40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moves in the same direction as the wave</a:t>
            </a:r>
          </a:p>
          <a:p>
            <a:pPr eaLnBrk="1" hangingPunct="1"/>
            <a:r>
              <a:rPr lang="en-US" altLang="en-US" sz="40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Particles get compressed </a:t>
            </a:r>
          </a:p>
          <a:p>
            <a:pPr eaLnBrk="1" hangingPunct="1"/>
            <a:r>
              <a:rPr lang="en-US" altLang="en-US" sz="4000" b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Sound waves travel in all directions</a:t>
            </a:r>
          </a:p>
        </p:txBody>
      </p:sp>
      <p:pic>
        <p:nvPicPr>
          <p:cNvPr id="10244" name="Picture 9" descr="monopol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09425" y="1381958"/>
            <a:ext cx="3200400" cy="3200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5" name="Picture 10" descr="longitudinal wav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0" y="5252971"/>
            <a:ext cx="2971059" cy="1386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AutoShape 11">
            <a:hlinkClick r:id="rId4" action="ppaction://program" highlightClick="1"/>
          </p:cNvPr>
          <p:cNvSpPr>
            <a:spLocks noChangeArrowheads="1"/>
          </p:cNvSpPr>
          <p:nvPr/>
        </p:nvSpPr>
        <p:spPr bwMode="auto">
          <a:xfrm>
            <a:off x="10767875" y="2982158"/>
            <a:ext cx="1219200" cy="838200"/>
          </a:xfrm>
          <a:prstGeom prst="actionButtonMovi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1">
              <a:solidFill>
                <a:srgbClr val="00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967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800" b="1" i="1" dirty="0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waves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4000" b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Exhibit characteristics of both Transverse and longitudinal waves</a:t>
            </a:r>
          </a:p>
          <a:p>
            <a:pPr eaLnBrk="1" hangingPunct="1"/>
            <a:r>
              <a:rPr lang="en-US" altLang="en-US" sz="4000" b="1">
                <a:solidFill>
                  <a:srgbClr val="00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 wave</a:t>
            </a:r>
          </a:p>
        </p:txBody>
      </p:sp>
      <p:pic>
        <p:nvPicPr>
          <p:cNvPr id="11269" name="Picture 7" descr="L-wav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114800"/>
            <a:ext cx="3581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533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690</Words>
  <Application>Microsoft Office PowerPoint</Application>
  <PresentationFormat>Widescreen</PresentationFormat>
  <Paragraphs>114</Paragraphs>
  <Slides>32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Arial Rounded MT Bold</vt:lpstr>
      <vt:lpstr>Calibri</vt:lpstr>
      <vt:lpstr>Calibri Light</vt:lpstr>
      <vt:lpstr>Times New Roman</vt:lpstr>
      <vt:lpstr>Verdana</vt:lpstr>
      <vt:lpstr>Office Theme</vt:lpstr>
      <vt:lpstr>Image File</vt:lpstr>
      <vt:lpstr>Equation</vt:lpstr>
      <vt:lpstr>Waves</vt:lpstr>
      <vt:lpstr>Waves carry energy!  There are 3 basic types.</vt:lpstr>
      <vt:lpstr>Mechanical Waves</vt:lpstr>
      <vt:lpstr>Electromagnetic Waves</vt:lpstr>
      <vt:lpstr>Matter Waves</vt:lpstr>
      <vt:lpstr>Mechanical Waves</vt:lpstr>
      <vt:lpstr>Transverse Waves (light)</vt:lpstr>
      <vt:lpstr>Longitudinal Waves(sound)</vt:lpstr>
      <vt:lpstr>Surface waves</vt:lpstr>
      <vt:lpstr>Keep in mind</vt:lpstr>
      <vt:lpstr>Waves are a very effective means of transferring ENERGY!</vt:lpstr>
      <vt:lpstr>Vocabulary terms common to all waves.</vt:lpstr>
      <vt:lpstr>Pulse</vt:lpstr>
      <vt:lpstr>Periodic Wave</vt:lpstr>
      <vt:lpstr>Things That All Waves Have in Common</vt:lpstr>
      <vt:lpstr>Crest and Trough</vt:lpstr>
      <vt:lpstr>Amplitude</vt:lpstr>
      <vt:lpstr>Period (T) (in seconds)</vt:lpstr>
      <vt:lpstr>Frequency (f) (in Hertz Hz)</vt:lpstr>
      <vt:lpstr>Wavelength (λ) (in meters)</vt:lpstr>
      <vt:lpstr>Phase</vt:lpstr>
      <vt:lpstr>Polarization of a Wave</vt:lpstr>
      <vt:lpstr>Standing Waves</vt:lpstr>
      <vt:lpstr>Speed of a Wave</vt:lpstr>
      <vt:lpstr>Wave Interaction:  Superposition</vt:lpstr>
      <vt:lpstr>Constructive Interference</vt:lpstr>
      <vt:lpstr>Destructive Interference</vt:lpstr>
      <vt:lpstr>PowerPoint Presentation</vt:lpstr>
      <vt:lpstr>The Telltale Sign of a Wave!</vt:lpstr>
      <vt:lpstr>Young’s Double Slit Experiment</vt:lpstr>
      <vt:lpstr>PowerPoint Presentation</vt:lpstr>
      <vt:lpstr>Frequency Dictates Color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Waves</dc:title>
  <dc:creator>halpert</dc:creator>
  <cp:lastModifiedBy>Howard</cp:lastModifiedBy>
  <cp:revision>39</cp:revision>
  <dcterms:created xsi:type="dcterms:W3CDTF">2015-03-17T15:33:42Z</dcterms:created>
  <dcterms:modified xsi:type="dcterms:W3CDTF">2015-03-18T14:32:31Z</dcterms:modified>
</cp:coreProperties>
</file>